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Helvetica" panose="020B0604020202020204" pitchFamily="34" charset="0"/>
      <p:regular r:id="rId42"/>
      <p:bold r:id="rId43"/>
      <p:italic r:id="rId44"/>
      <p:boldItalic r:id="rId45"/>
    </p:embeddedFont>
    <p:embeddedFont>
      <p:font typeface="Helvetica Neue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9536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on the url to open the video in YouTube. Requires a wireless connection!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https://youtu.be/cMMY4NFTa8c</a:t>
            </a:r>
            <a:endParaRPr/>
          </a:p>
        </p:txBody>
      </p:sp>
      <p:sp>
        <p:nvSpPr>
          <p:cNvPr id="220" name="Google Shape;22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33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Google Shape;26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9" name="Google Shape;29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3" name="Google Shape;31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095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MMY4NFTa8c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ildthefoundation.org" TargetMode="External"/><Relationship Id="rId5" Type="http://schemas.openxmlformats.org/officeDocument/2006/relationships/hyperlink" Target="http://www.faceb" TargetMode="External"/><Relationship Id="rId4" Type="http://schemas.openxmlformats.org/officeDocument/2006/relationships/hyperlink" Target="mailto:lfinaldi@buildthefoundation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4706471" y="0"/>
            <a:ext cx="4437529" cy="6858000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C9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 descr="kevin-liang-683790-unspla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4876800" y="4343401"/>
            <a:ext cx="4184525" cy="156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1736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Primeros 2000 DÍAS de INVERSIÓN TEMPRANA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1736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UNA VIDA DE RESULTADOS</a:t>
            </a:r>
            <a:endParaRPr/>
          </a:p>
        </p:txBody>
      </p:sp>
      <p:pic>
        <p:nvPicPr>
          <p:cNvPr id="92" name="Google Shape;92;p13" descr="2000-Days-Logo-Clear-Web-400x25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1062" y="533400"/>
            <a:ext cx="3870263" cy="2418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/>
          <p:nvPr/>
        </p:nvSpPr>
        <p:spPr>
          <a:xfrm>
            <a:off x="0" y="2884181"/>
            <a:ext cx="9144000" cy="4038391"/>
          </a:xfrm>
          <a:prstGeom prst="rect">
            <a:avLst/>
          </a:prstGeom>
          <a:solidFill>
            <a:srgbClr val="005596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768471" y="808591"/>
            <a:ext cx="786424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Cerca de la mitad de los empleadores en CN reportan deficiencias en el pensamiento crítico y las habilidades para resolver problemas.</a:t>
            </a:r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768471" y="3633475"/>
            <a:ext cx="786424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60% de los empleadores en CN reportan una brecha en las habilidades de comunicación.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3" descr="carefree-child-enjoyment-22045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689993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/>
          <p:nvPr/>
        </p:nvSpPr>
        <p:spPr>
          <a:xfrm>
            <a:off x="-1" y="0"/>
            <a:ext cx="4929903" cy="685800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345318" y="321222"/>
            <a:ext cx="512684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</a:t>
            </a:r>
            <a:endParaRPr/>
          </a:p>
        </p:txBody>
      </p:sp>
      <p:sp>
        <p:nvSpPr>
          <p:cNvPr id="172" name="Google Shape;172;p23"/>
          <p:cNvSpPr txBox="1"/>
          <p:nvPr/>
        </p:nvSpPr>
        <p:spPr>
          <a:xfrm>
            <a:off x="345318" y="1905000"/>
            <a:ext cx="4154027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Organizaciones nacionales basadas en la fe, como Shepherding the Next Generation y Children’s Defense Fund están abogando por una mayor inversión en el cuidado y aprendizaje temprano.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/>
          <p:nvPr/>
        </p:nvSpPr>
        <p:spPr>
          <a:xfrm>
            <a:off x="0" y="1"/>
            <a:ext cx="9144000" cy="5682266"/>
          </a:xfrm>
          <a:prstGeom prst="rect">
            <a:avLst/>
          </a:prstGeom>
          <a:solidFill>
            <a:srgbClr val="005596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775007" y="1233820"/>
            <a:ext cx="7620896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“Mi fe me llama para asegurar que cada niño en cada comunidad tenga la oportunidad de convertirse en la mejor persona como Dios lo desea.” </a:t>
            </a:r>
            <a:endParaRPr/>
          </a:p>
        </p:txBody>
      </p:sp>
      <p:sp>
        <p:nvSpPr>
          <p:cNvPr id="179" name="Google Shape;179;p24"/>
          <p:cNvSpPr/>
          <p:nvPr/>
        </p:nvSpPr>
        <p:spPr>
          <a:xfrm>
            <a:off x="753479" y="6052979"/>
            <a:ext cx="7858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Reverendo</a:t>
            </a:r>
            <a:r>
              <a:rPr lang="en-US" sz="2000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Tommy James, First Baptist Church, Burnsville, Carolina del Norte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5" descr="thiago-cerqueira-191866-unspla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/>
          <p:nvPr/>
        </p:nvSpPr>
        <p:spPr>
          <a:xfrm>
            <a:off x="-1" y="0"/>
            <a:ext cx="4929903" cy="685800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517550" y="2850416"/>
            <a:ext cx="3551234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entender por qué les importa, tenemos que hablar de cómo se desarrolla los cerebros de los niños y cómo es el desarrollo del niño. </a:t>
            </a:r>
            <a:endParaRPr/>
          </a:p>
        </p:txBody>
      </p:sp>
      <p:sp>
        <p:nvSpPr>
          <p:cNvPr id="187" name="Google Shape;187;p25"/>
          <p:cNvSpPr txBox="1"/>
          <p:nvPr/>
        </p:nvSpPr>
        <p:spPr>
          <a:xfrm>
            <a:off x="517550" y="609600"/>
            <a:ext cx="420685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¿Por qué les importa?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6" descr="barbara-alcada-446516-unspla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/>
          <p:nvPr/>
        </p:nvSpPr>
        <p:spPr>
          <a:xfrm>
            <a:off x="-1" y="0"/>
            <a:ext cx="4929903" cy="685800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303148" y="2367707"/>
            <a:ext cx="3551234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base para el aprendizaje del futuro se construye durante la primera infancia. 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desarrollo del niño es un proceso dinámico, interactivo que no es predeterminado </a:t>
            </a:r>
            <a:endParaRPr sz="2400"/>
          </a:p>
        </p:txBody>
      </p:sp>
      <p:sp>
        <p:nvSpPr>
          <p:cNvPr id="196" name="Google Shape;196;p26"/>
          <p:cNvSpPr txBox="1"/>
          <p:nvPr/>
        </p:nvSpPr>
        <p:spPr>
          <a:xfrm>
            <a:off x="303148" y="366172"/>
            <a:ext cx="3929952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 Dinámico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5596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857319" y="1658468"/>
            <a:ext cx="7427462" cy="386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</a:t>
            </a:r>
            <a:r>
              <a:rPr lang="en-US" sz="35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cerebro</a:t>
            </a:r>
            <a:r>
              <a:rPr lang="en-US" sz="35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5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</a:t>
            </a:r>
            <a:r>
              <a:rPr lang="en-US" sz="35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5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uno</a:t>
            </a:r>
            <a:r>
              <a:rPr lang="en-US" sz="35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35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</a:t>
            </a:r>
            <a:r>
              <a:rPr lang="en-US" sz="35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5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órganos</a:t>
            </a:r>
            <a:r>
              <a:rPr lang="en-US" sz="35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 </a:t>
            </a:r>
            <a:r>
              <a:rPr lang="en-US" sz="35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desarrollado</a:t>
            </a:r>
            <a:r>
              <a:rPr lang="en-US" sz="35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5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totalmente</a:t>
            </a:r>
            <a:r>
              <a:rPr lang="en-US" sz="35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 </a:t>
            </a:r>
            <a:r>
              <a:rPr lang="en-US" sz="35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momento</a:t>
            </a:r>
            <a:r>
              <a:rPr lang="en-US" sz="35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35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nacer</a:t>
            </a:r>
            <a:r>
              <a:rPr lang="en-US" sz="35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</a:t>
            </a:r>
            <a:r>
              <a:rPr lang="en-US" sz="3500" b="1" i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arquitectura</a:t>
            </a:r>
            <a:r>
              <a:rPr lang="en-US" sz="3500" b="1" i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del </a:t>
            </a:r>
            <a:r>
              <a:rPr lang="en-US" sz="3500" b="1" i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cerebro</a:t>
            </a:r>
            <a:r>
              <a:rPr lang="en-US" sz="3500" b="1" i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 forma </a:t>
            </a:r>
            <a:r>
              <a:rPr lang="en-US" sz="3500" b="1" i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durante</a:t>
            </a:r>
            <a:r>
              <a:rPr lang="en-US" sz="3500" b="1" i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500" b="1" i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</a:t>
            </a:r>
            <a:r>
              <a:rPr lang="en-US" sz="3500" b="1" i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500" b="1" i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años</a:t>
            </a:r>
            <a:r>
              <a:rPr lang="en-US" sz="3500" b="1" i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500" b="1" i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tempranos</a:t>
            </a:r>
            <a:r>
              <a:rPr lang="en-US" sz="3500" b="1" i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un </a:t>
            </a:r>
            <a:r>
              <a:rPr lang="en-US" sz="3500" b="1" i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niño</a:t>
            </a:r>
            <a:r>
              <a:rPr lang="en-US" sz="3500" b="1" i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35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8" descr="Harvard Brain Development Graph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59" y="1536695"/>
            <a:ext cx="9003359" cy="41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 txBox="1"/>
          <p:nvPr/>
        </p:nvSpPr>
        <p:spPr>
          <a:xfrm>
            <a:off x="0" y="33619"/>
            <a:ext cx="9132241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Cerebros se construyen, no nacen hechos</a:t>
            </a:r>
            <a:endParaRPr sz="4400" b="1">
              <a:solidFill>
                <a:srgbClr val="0055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0" y="5657671"/>
            <a:ext cx="8991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Sinapsis, formando a MÁS DE UN MILLÓN POR SEGUNDO, conectan las células del cerebro que influyen en todo, desde la capacidad intelectual a resolver problemas a idioma. </a:t>
            </a:r>
            <a:endParaRPr sz="2400" b="1">
              <a:solidFill>
                <a:srgbClr val="0055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9" descr="smlcover1-iStock-865903182_sup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/>
          <p:nvPr/>
        </p:nvSpPr>
        <p:spPr>
          <a:xfrm>
            <a:off x="0" y="5401746"/>
            <a:ext cx="9144000" cy="1456253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0" y="582928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Solo hay 2000 días para hacerlo bien.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/>
          <p:nvPr/>
        </p:nvSpPr>
        <p:spPr>
          <a:xfrm>
            <a:off x="91528" y="108053"/>
            <a:ext cx="905247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Primeras experiencias construyen la arquitectura cerebral</a:t>
            </a:r>
            <a:endParaRPr/>
          </a:p>
        </p:txBody>
      </p:sp>
      <p:sp>
        <p:nvSpPr>
          <p:cNvPr id="223" name="Google Shape;223;p30"/>
          <p:cNvSpPr txBox="1"/>
          <p:nvPr/>
        </p:nvSpPr>
        <p:spPr>
          <a:xfrm>
            <a:off x="6953609" y="6564134"/>
            <a:ext cx="319333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https://youtu.be/cMMY4NFTa8c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30" descr="Screenshot 2015-07-14 14.47.5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1600200"/>
            <a:ext cx="8343900" cy="48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/>
          <p:nvPr/>
        </p:nvSpPr>
        <p:spPr>
          <a:xfrm>
            <a:off x="5239852" y="0"/>
            <a:ext cx="3904148" cy="6858000"/>
          </a:xfrm>
          <a:prstGeom prst="rect">
            <a:avLst/>
          </a:prstGeom>
          <a:solidFill>
            <a:srgbClr val="005596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C9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42902" y="2610683"/>
            <a:ext cx="4850868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Primeras experiencias construyen la arquitectura cerebral</a:t>
            </a:r>
            <a:endParaRPr/>
          </a:p>
        </p:txBody>
      </p:sp>
      <p:sp>
        <p:nvSpPr>
          <p:cNvPr id="232" name="Google Shape;232;p31"/>
          <p:cNvSpPr txBox="1"/>
          <p:nvPr/>
        </p:nvSpPr>
        <p:spPr>
          <a:xfrm>
            <a:off x="5560193" y="249104"/>
            <a:ext cx="3237725" cy="655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▪"/>
            </a:pPr>
            <a:r>
              <a:rPr lang="en-US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Cerebros se construyen, no nacen hechos.</a:t>
            </a:r>
            <a:br>
              <a:rPr lang="en-US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▪"/>
            </a:pPr>
            <a:r>
              <a:rPr lang="en-US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experiencias más importantes resultan de la interacciones durante los primeros 2000 días.</a:t>
            </a:r>
            <a:br>
              <a:rPr lang="en-US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▪"/>
            </a:pPr>
            <a:r>
              <a:rPr lang="en-US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Experiencias adversas afectan negativamente el desarrollo cerebral saludable.</a:t>
            </a:r>
            <a:br>
              <a:rPr lang="en-US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▪"/>
            </a:pPr>
            <a:r>
              <a:rPr lang="en-US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desarrollo de los niños es afectado por los acontecimientos, la familia, y el entorno comunitario.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428592" y="2398744"/>
            <a:ext cx="4134782" cy="369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periodo más rápido de desarrollo en la vida humana occure del nacimiento hasta la edad de ocho años </a:t>
            </a:r>
            <a:endParaRPr sz="2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resultados al fin del tercer grado predicen: </a:t>
            </a:r>
            <a:endParaRPr sz="2000"/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éxito academico</a:t>
            </a:r>
            <a:endParaRPr sz="2000"/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éxito en la carrera</a:t>
            </a:r>
            <a:endParaRPr sz="2000"/>
          </a:p>
        </p:txBody>
      </p:sp>
      <p:sp>
        <p:nvSpPr>
          <p:cNvPr id="99" name="Google Shape;99;p14"/>
          <p:cNvSpPr txBox="1"/>
          <p:nvPr/>
        </p:nvSpPr>
        <p:spPr>
          <a:xfrm>
            <a:off x="393357" y="411211"/>
            <a:ext cx="3900855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 Por qué el nacimiento hasta la edad de ocho años?</a:t>
            </a:r>
            <a:endParaRPr sz="3000"/>
          </a:p>
        </p:txBody>
      </p:sp>
      <p:pic>
        <p:nvPicPr>
          <p:cNvPr id="100" name="Google Shape;100;p14" descr="zahed-ahmad-1151510-unspla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7681" y="0"/>
            <a:ext cx="419631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2" descr="jordan-rowland-716367-unspla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2"/>
          <p:cNvSpPr/>
          <p:nvPr/>
        </p:nvSpPr>
        <p:spPr>
          <a:xfrm>
            <a:off x="-1" y="0"/>
            <a:ext cx="4929903" cy="685800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2"/>
          <p:cNvSpPr txBox="1"/>
          <p:nvPr/>
        </p:nvSpPr>
        <p:spPr>
          <a:xfrm>
            <a:off x="303148" y="2029771"/>
            <a:ext cx="3551234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Aunque es importante, no nacemos con las habilidades que nos permiten controlar impulsos, hacer planes, y mantenernos enfocados. Nosotros nacemos con la capacidad para desarrollar estas habilidades. 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</a:t>
            </a:r>
            <a:endParaRPr/>
          </a:p>
        </p:txBody>
      </p:sp>
      <p:sp>
        <p:nvSpPr>
          <p:cNvPr id="241" name="Google Shape;241;p32"/>
          <p:cNvSpPr txBox="1"/>
          <p:nvPr/>
        </p:nvSpPr>
        <p:spPr>
          <a:xfrm>
            <a:off x="303148" y="275445"/>
            <a:ext cx="392995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Más que la académica</a:t>
            </a:r>
            <a:endParaRPr sz="5400" b="1">
              <a:solidFill>
                <a:srgbClr val="0055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/>
          <p:nvPr/>
        </p:nvSpPr>
        <p:spPr>
          <a:xfrm>
            <a:off x="0" y="0"/>
            <a:ext cx="4564850" cy="6858000"/>
          </a:xfrm>
          <a:prstGeom prst="rect">
            <a:avLst/>
          </a:prstGeom>
          <a:solidFill>
            <a:srgbClr val="005596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C9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3"/>
          <p:cNvSpPr txBox="1"/>
          <p:nvPr/>
        </p:nvSpPr>
        <p:spPr>
          <a:xfrm>
            <a:off x="511078" y="871240"/>
            <a:ext cx="3855525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Aprender</a:t>
            </a:r>
            <a:r>
              <a:rPr lang="en-US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28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jugar</a:t>
            </a:r>
            <a:r>
              <a:rPr lang="en-US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 </a:t>
            </a:r>
            <a:r>
              <a:rPr lang="en-US" sz="28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otros</a:t>
            </a:r>
            <a:endParaRPr sz="28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Crear</a:t>
            </a:r>
            <a:r>
              <a:rPr lang="en-US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juegos</a:t>
            </a:r>
            <a:r>
              <a:rPr lang="en-US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 </a:t>
            </a:r>
            <a:r>
              <a:rPr lang="en-US" sz="28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reglas</a:t>
            </a:r>
            <a:endParaRPr sz="28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Aprender</a:t>
            </a:r>
            <a:r>
              <a:rPr lang="en-US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28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seguir</a:t>
            </a:r>
            <a:r>
              <a:rPr lang="en-US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</a:t>
            </a:r>
            <a:r>
              <a:rPr lang="en-US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reglas</a:t>
            </a:r>
            <a:endParaRPr sz="28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Primeras</a:t>
            </a:r>
            <a:r>
              <a:rPr lang="en-US" sz="2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exploraciones</a:t>
            </a:r>
            <a:endParaRPr sz="28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33"/>
          <p:cNvSpPr txBox="1"/>
          <p:nvPr/>
        </p:nvSpPr>
        <p:spPr>
          <a:xfrm>
            <a:off x="5119380" y="640407"/>
            <a:ext cx="3855525" cy="569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Habilidades</a:t>
            </a:r>
            <a:r>
              <a:rPr lang="en-US" sz="2600" b="1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lingüísticas</a:t>
            </a:r>
            <a:r>
              <a:rPr lang="en-US" sz="2600" b="1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 </a:t>
            </a: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mejorar</a:t>
            </a:r>
            <a:r>
              <a:rPr lang="en-US" sz="2600" b="1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el </a:t>
            </a: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trabajo</a:t>
            </a:r>
            <a:r>
              <a:rPr lang="en-US" sz="2600" b="1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</a:t>
            </a: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equipo</a:t>
            </a:r>
            <a:endParaRPr sz="2600" b="1" dirty="0">
              <a:solidFill>
                <a:srgbClr val="0055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rgbClr val="0055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rgbClr val="0055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Habilidades</a:t>
            </a:r>
            <a:r>
              <a:rPr lang="en-US" sz="2600" b="1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negociación</a:t>
            </a:r>
            <a:endParaRPr sz="2600" b="1" dirty="0">
              <a:solidFill>
                <a:srgbClr val="0055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rgbClr val="0055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Ética</a:t>
            </a:r>
            <a:r>
              <a:rPr lang="en-US" sz="2600" b="1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racional</a:t>
            </a:r>
            <a:endParaRPr sz="2600" b="1" dirty="0">
              <a:solidFill>
                <a:srgbClr val="0055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rgbClr val="0055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rgbClr val="0055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Pensamiento</a:t>
            </a:r>
            <a:r>
              <a:rPr lang="en-US" sz="2600" b="1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creativo</a:t>
            </a:r>
            <a:r>
              <a:rPr lang="en-US" sz="2600" b="1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 </a:t>
            </a: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solución</a:t>
            </a:r>
            <a:r>
              <a:rPr lang="en-US" sz="2600" b="1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problemas</a:t>
            </a:r>
            <a:endParaRPr sz="2600" b="1" dirty="0">
              <a:solidFill>
                <a:srgbClr val="0055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50" name="Google Shape;250;p33"/>
          <p:cNvCxnSpPr/>
          <p:nvPr/>
        </p:nvCxnSpPr>
        <p:spPr>
          <a:xfrm flipV="1">
            <a:off x="3941537" y="1591319"/>
            <a:ext cx="1021879" cy="1459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51" name="Google Shape;251;p33"/>
          <p:cNvCxnSpPr/>
          <p:nvPr/>
        </p:nvCxnSpPr>
        <p:spPr>
          <a:xfrm>
            <a:off x="3941537" y="3153439"/>
            <a:ext cx="1088970" cy="127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52" name="Google Shape;252;p33"/>
          <p:cNvCxnSpPr/>
          <p:nvPr/>
        </p:nvCxnSpPr>
        <p:spPr>
          <a:xfrm>
            <a:off x="3853948" y="4175387"/>
            <a:ext cx="1132765" cy="7774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53" name="Google Shape;253;p33"/>
          <p:cNvCxnSpPr/>
          <p:nvPr/>
        </p:nvCxnSpPr>
        <p:spPr>
          <a:xfrm>
            <a:off x="3873285" y="5444344"/>
            <a:ext cx="1113427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4" descr="baby-beautiful-child-12571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4"/>
          <p:cNvSpPr/>
          <p:nvPr/>
        </p:nvSpPr>
        <p:spPr>
          <a:xfrm>
            <a:off x="0" y="4035774"/>
            <a:ext cx="9144000" cy="2822226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4"/>
          <p:cNvSpPr txBox="1"/>
          <p:nvPr/>
        </p:nvSpPr>
        <p:spPr>
          <a:xfrm>
            <a:off x="463732" y="4361637"/>
            <a:ext cx="81863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¡Sabemos lo que Funciona!</a:t>
            </a:r>
            <a:endParaRPr/>
          </a:p>
        </p:txBody>
      </p:sp>
      <p:sp>
        <p:nvSpPr>
          <p:cNvPr id="262" name="Google Shape;262;p34"/>
          <p:cNvSpPr txBox="1"/>
          <p:nvPr/>
        </p:nvSpPr>
        <p:spPr>
          <a:xfrm>
            <a:off x="548399" y="5232288"/>
            <a:ext cx="8101714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Hay varias décadas de investigación y numerosos estudios longitudinales, que incluyen ensayos aleatorios con más de 40 años de datos.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/>
          <p:nvPr/>
        </p:nvSpPr>
        <p:spPr>
          <a:xfrm>
            <a:off x="491951" y="766609"/>
            <a:ext cx="8022847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Construir una Base Sólida</a:t>
            </a:r>
            <a:endParaRPr sz="5400" b="1">
              <a:solidFill>
                <a:srgbClr val="0055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9" name="Google Shape;269;p35"/>
          <p:cNvSpPr txBox="1"/>
          <p:nvPr/>
        </p:nvSpPr>
        <p:spPr>
          <a:xfrm>
            <a:off x="509497" y="2811304"/>
            <a:ext cx="7770086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salud y el desarrollo del niño, empezando al nacimiento</a:t>
            </a:r>
            <a:endParaRPr/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"/>
              <a:buChar char="•"/>
            </a:pPr>
            <a:r>
              <a:rPr lang="en-US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Familias  y comunidades que son comprensivas y apoyadas</a:t>
            </a:r>
            <a:endParaRPr sz="2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Educación y experiencias de cualidad alta desde el nacimiento hasta la edad de ocho años , con asistencia regular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 txBox="1"/>
          <p:nvPr/>
        </p:nvSpPr>
        <p:spPr>
          <a:xfrm>
            <a:off x="327060" y="537653"/>
            <a:ext cx="582185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Buena Salud</a:t>
            </a:r>
            <a:endParaRPr sz="5400" b="1" i="0" u="none" strike="noStrike" cap="none">
              <a:solidFill>
                <a:srgbClr val="0055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6" name="Google Shape;276;p36"/>
          <p:cNvSpPr/>
          <p:nvPr/>
        </p:nvSpPr>
        <p:spPr>
          <a:xfrm>
            <a:off x="391177" y="1460983"/>
            <a:ext cx="4054396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niños que participaron en programas de aprendizaje de alta calidad, que incluyeron exámenes de salud y componentes de nutrición, tenían una mejor salud como adultos y menos enfermedades crónicas, incluyendo los niveles inferiores de la hipertensión arterial, síndrome metabólico y la obesidad al llegar a los 30 años.</a:t>
            </a:r>
            <a:endParaRPr/>
          </a:p>
        </p:txBody>
      </p:sp>
      <p:pic>
        <p:nvPicPr>
          <p:cNvPr id="277" name="Google Shape;277;p36" descr="kiana-bosman-572108-unspla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3176" y="0"/>
            <a:ext cx="41808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descr="affection-children-dad-14701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/>
          <p:nvPr/>
        </p:nvSpPr>
        <p:spPr>
          <a:xfrm>
            <a:off x="-1" y="0"/>
            <a:ext cx="4929903" cy="685800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7"/>
          <p:cNvSpPr txBox="1"/>
          <p:nvPr/>
        </p:nvSpPr>
        <p:spPr>
          <a:xfrm>
            <a:off x="290922" y="211769"/>
            <a:ext cx="4168189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Familias Fuertes</a:t>
            </a:r>
            <a:endParaRPr/>
          </a:p>
        </p:txBody>
      </p:sp>
      <p:sp>
        <p:nvSpPr>
          <p:cNvPr id="286" name="Google Shape;286;p37"/>
          <p:cNvSpPr/>
          <p:nvPr/>
        </p:nvSpPr>
        <p:spPr>
          <a:xfrm>
            <a:off x="361490" y="1919059"/>
            <a:ext cx="4568412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Programas de visitas al hogar- programas de voluntarios en que ellos trabajan con padres, prenatalmente, y/o con niños pequeños – reducen los costos de atención al cuido de la salud, mejoran la preparación escolar y el éxito académico, reducen la necesidad de educación correctiva y aumentan la independencia de la familia.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8" descr="santi-vedri-707620-unspla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-2315"/>
            <a:ext cx="9144003" cy="686031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8"/>
          <p:cNvSpPr/>
          <p:nvPr/>
        </p:nvSpPr>
        <p:spPr>
          <a:xfrm>
            <a:off x="-1" y="0"/>
            <a:ext cx="4929903" cy="685800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8"/>
          <p:cNvSpPr txBox="1"/>
          <p:nvPr/>
        </p:nvSpPr>
        <p:spPr>
          <a:xfrm>
            <a:off x="290921" y="247122"/>
            <a:ext cx="4930861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Aprendizaje Temprano de Alta Calidad</a:t>
            </a:r>
            <a:endParaRPr/>
          </a:p>
        </p:txBody>
      </p:sp>
      <p:sp>
        <p:nvSpPr>
          <p:cNvPr id="295" name="Google Shape;295;p38"/>
          <p:cNvSpPr/>
          <p:nvPr/>
        </p:nvSpPr>
        <p:spPr>
          <a:xfrm>
            <a:off x="361490" y="2890218"/>
            <a:ext cx="4366340" cy="398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CN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niños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del 3er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grado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tienen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más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éxito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las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pruebas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estandarizadas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lectura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matemáticas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y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tasas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más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bajas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colocación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educación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especialmente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condados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que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recibieron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más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fondos</a:t>
            </a:r>
            <a:r>
              <a:rPr lang="en-US" sz="23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para Smart Start y More at Four (NC Pre K) 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 txBox="1"/>
          <p:nvPr/>
        </p:nvSpPr>
        <p:spPr>
          <a:xfrm>
            <a:off x="377187" y="398285"/>
            <a:ext cx="837170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Aprendizaje Temprano de Alta Calidad</a:t>
            </a:r>
            <a:endParaRPr/>
          </a:p>
        </p:txBody>
      </p:sp>
      <p:sp>
        <p:nvSpPr>
          <p:cNvPr id="302" name="Google Shape;302;p39"/>
          <p:cNvSpPr/>
          <p:nvPr/>
        </p:nvSpPr>
        <p:spPr>
          <a:xfrm>
            <a:off x="377187" y="2389957"/>
            <a:ext cx="8371702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Programas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primera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infancia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pueden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aumentar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las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tasas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graduación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secundaria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hasta el 44%.</a:t>
            </a:r>
            <a:endParaRPr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estimado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que un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aumento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5%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las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tasas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graduación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secundaria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varones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puede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ahorrar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$153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millones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anual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para el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estado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las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tasas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encarcelamiento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participantes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programas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ganan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sueldos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más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altos , pagan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más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impuestos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tienen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menos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probabilidad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depender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la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asistencia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gubernamental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/>
          <p:nvPr/>
        </p:nvSpPr>
        <p:spPr>
          <a:xfrm>
            <a:off x="0" y="0"/>
            <a:ext cx="2402552" cy="6858000"/>
          </a:xfrm>
          <a:prstGeom prst="rect">
            <a:avLst/>
          </a:prstGeom>
          <a:solidFill>
            <a:srgbClr val="005596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C9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0"/>
          <p:cNvSpPr txBox="1"/>
          <p:nvPr/>
        </p:nvSpPr>
        <p:spPr>
          <a:xfrm>
            <a:off x="245930" y="284052"/>
            <a:ext cx="2059330" cy="310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Cada</a:t>
            </a:r>
            <a:r>
              <a:rPr lang="en-US" sz="22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$1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invertido</a:t>
            </a:r>
            <a:r>
              <a:rPr lang="en-US" sz="22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lang="en-US" sz="22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20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lang="en-US" sz="22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US" sz="220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educación</a:t>
            </a:r>
            <a:r>
              <a:rPr lang="en-US" sz="22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primera</a:t>
            </a:r>
            <a:r>
              <a:rPr lang="en-US" sz="22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infancia</a:t>
            </a:r>
            <a:r>
              <a:rPr lang="en-US" sz="22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produce un </a:t>
            </a:r>
            <a:r>
              <a:rPr lang="en-US" sz="220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rendimiento</a:t>
            </a:r>
            <a:r>
              <a:rPr lang="en-US" sz="22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lang="en-US" sz="22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2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7-13%.</a:t>
            </a:r>
            <a:endParaRPr sz="2200" dirty="0"/>
          </a:p>
        </p:txBody>
      </p:sp>
      <p:pic>
        <p:nvPicPr>
          <p:cNvPr id="309" name="Google Shape;309;p40" descr="The20Heckman20Curve_v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/>
          <p:nvPr/>
        </p:nvSpPr>
        <p:spPr>
          <a:xfrm>
            <a:off x="164354" y="569718"/>
            <a:ext cx="87984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Early Investments: ROI</a:t>
            </a:r>
            <a:endParaRPr dirty="0"/>
          </a:p>
        </p:txBody>
      </p:sp>
      <p:sp>
        <p:nvSpPr>
          <p:cNvPr id="316" name="Google Shape;316;p41"/>
          <p:cNvSpPr txBox="1"/>
          <p:nvPr/>
        </p:nvSpPr>
        <p:spPr>
          <a:xfrm>
            <a:off x="1369115" y="6477000"/>
            <a:ext cx="661744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https://heckmanequation.org/resource/la-dura-realidad-detras-de-las-habilidades-cognitivas/</a:t>
            </a:r>
            <a:endParaRPr/>
          </a:p>
        </p:txBody>
      </p:sp>
      <p:pic>
        <p:nvPicPr>
          <p:cNvPr id="317" name="Google Shape;317;p41"/>
          <p:cNvPicPr preferRelativeResize="0"/>
          <p:nvPr/>
        </p:nvPicPr>
        <p:blipFill rotWithShape="1">
          <a:blip r:embed="rId3">
            <a:alphaModFix/>
          </a:blip>
          <a:srcRect l="23530" r="15966"/>
          <a:stretch/>
        </p:blipFill>
        <p:spPr>
          <a:xfrm rot="5400000">
            <a:off x="2696689" y="425027"/>
            <a:ext cx="3733800" cy="6388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5664349" y="0"/>
            <a:ext cx="3479649" cy="6858000"/>
          </a:xfrm>
          <a:prstGeom prst="rect">
            <a:avLst/>
          </a:pr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C9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339234" y="2589732"/>
            <a:ext cx="4493249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Seguridad Nacional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Competencia global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Bienestar económico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Reducción de la delincuencia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Comunidades prósperas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 usted se preocupa por estos temas, usted se preocupa por el desarrollo infantil.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339235" y="0"/>
            <a:ext cx="449325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¿Por qué debería interesarle?</a:t>
            </a:r>
            <a:endParaRPr/>
          </a:p>
        </p:txBody>
      </p:sp>
      <p:pic>
        <p:nvPicPr>
          <p:cNvPr id="109" name="Google Shape;109;p15" descr="caleb-jones-131203-unspla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2484" y="0"/>
            <a:ext cx="431151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/>
          <p:nvPr/>
        </p:nvSpPr>
        <p:spPr>
          <a:xfrm>
            <a:off x="8580" y="0"/>
            <a:ext cx="3986003" cy="6858000"/>
          </a:xfrm>
          <a:prstGeom prst="rect">
            <a:avLst/>
          </a:prstGeom>
          <a:solidFill>
            <a:srgbClr val="005596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55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2"/>
          <p:cNvSpPr txBox="1"/>
          <p:nvPr/>
        </p:nvSpPr>
        <p:spPr>
          <a:xfrm>
            <a:off x="4270592" y="3640367"/>
            <a:ext cx="444160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La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primera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conexión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de un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niño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a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su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grande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comunidad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es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ir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a menudo a un sitio de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alabanza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Helvetica" pitchFamily="2" charset="0"/>
            </a:endParaRPr>
          </a:p>
        </p:txBody>
      </p:sp>
      <p:sp>
        <p:nvSpPr>
          <p:cNvPr id="325" name="Google Shape;325;p42"/>
          <p:cNvSpPr txBox="1"/>
          <p:nvPr/>
        </p:nvSpPr>
        <p:spPr>
          <a:xfrm>
            <a:off x="4143375" y="164538"/>
            <a:ext cx="4829175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/>
            <a:r>
              <a:rPr lang="en-US" sz="5000" b="1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Primera </a:t>
            </a:r>
            <a:r>
              <a:rPr lang="en-US" sz="5000" b="1" i="0" u="none" strike="noStrike" cap="none" dirty="0" err="1">
                <a:solidFill>
                  <a:srgbClr val="005596"/>
                </a:solidFill>
                <a:latin typeface="Helvetica" pitchFamily="2" charset="0"/>
                <a:ea typeface="Arial Black"/>
                <a:cs typeface="Arial Black"/>
                <a:sym typeface="Arial Black"/>
              </a:rPr>
              <a:t>Conexión</a:t>
            </a:r>
            <a:r>
              <a:rPr lang="en-US" sz="5000" b="1" i="0" u="none" strike="noStrike" cap="none" dirty="0">
                <a:solidFill>
                  <a:srgbClr val="005596"/>
                </a:solidFill>
                <a:latin typeface="Helvetica" pitchFamily="2" charset="0"/>
                <a:ea typeface="Arial Black"/>
                <a:cs typeface="Arial Black"/>
                <a:sym typeface="Arial Black"/>
              </a:rPr>
              <a:t> con la </a:t>
            </a:r>
            <a:r>
              <a:rPr lang="en-US" sz="5000" b="1" i="0" u="none" strike="noStrike" cap="none" dirty="0" err="1">
                <a:solidFill>
                  <a:srgbClr val="005596"/>
                </a:solidFill>
                <a:latin typeface="Helvetica" pitchFamily="2" charset="0"/>
                <a:ea typeface="Arial Black"/>
                <a:cs typeface="Arial Black"/>
                <a:sym typeface="Arial Black"/>
              </a:rPr>
              <a:t>Comunidad</a:t>
            </a:r>
            <a:endParaRPr sz="5000" b="1" dirty="0">
              <a:solidFill>
                <a:srgbClr val="005596"/>
              </a:solidFill>
              <a:latin typeface="Helvetica" pitchFamily="2" charset="0"/>
            </a:endParaRPr>
          </a:p>
        </p:txBody>
      </p:sp>
      <p:pic>
        <p:nvPicPr>
          <p:cNvPr id="326" name="Google Shape;32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588" y="1872698"/>
            <a:ext cx="3433986" cy="2622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/>
          <p:nvPr/>
        </p:nvSpPr>
        <p:spPr>
          <a:xfrm>
            <a:off x="5515429" y="0"/>
            <a:ext cx="3628572" cy="6858000"/>
          </a:xfrm>
          <a:prstGeom prst="rect">
            <a:avLst/>
          </a:prstGeom>
          <a:solidFill>
            <a:srgbClr val="005596"/>
          </a:solidFill>
          <a:ln w="9525" cap="flat" cmpd="sng">
            <a:solidFill>
              <a:srgbClr val="748E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C9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3"/>
          <p:cNvSpPr txBox="1"/>
          <p:nvPr/>
        </p:nvSpPr>
        <p:spPr>
          <a:xfrm>
            <a:off x="5787570" y="3268618"/>
            <a:ext cx="3356429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El pastor Jerry Lewis de la </a:t>
            </a:r>
            <a:r>
              <a:rPr lang="en-US" sz="2000" dirty="0" err="1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iglesia</a:t>
            </a:r>
            <a:r>
              <a:rPr lang="en-US" sz="2000" dirty="0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Grace for All </a:t>
            </a:r>
            <a:r>
              <a:rPr lang="en-US" sz="2000" dirty="0" err="1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en</a:t>
            </a:r>
            <a:r>
              <a:rPr lang="en-US" sz="2000" dirty="0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Marion, CN </a:t>
            </a:r>
            <a:r>
              <a:rPr lang="en-US" sz="2000" dirty="0" err="1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dio</a:t>
            </a:r>
            <a:r>
              <a:rPr lang="en-US" sz="2000" dirty="0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una</a:t>
            </a:r>
            <a:r>
              <a:rPr lang="en-US" sz="2000" dirty="0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serie</a:t>
            </a:r>
            <a:r>
              <a:rPr lang="en-US" sz="2000" dirty="0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sermones</a:t>
            </a:r>
            <a:r>
              <a:rPr lang="en-US" sz="2000" dirty="0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Los </a:t>
            </a:r>
            <a:r>
              <a:rPr lang="en-US" sz="2000" dirty="0" err="1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Primeros</a:t>
            </a:r>
            <a:r>
              <a:rPr lang="en-US" sz="2000" dirty="0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2000 </a:t>
            </a:r>
            <a:r>
              <a:rPr lang="en-US" sz="2000" dirty="0" err="1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Días</a:t>
            </a:r>
            <a:r>
              <a:rPr lang="en-US" sz="2000" dirty="0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a </a:t>
            </a:r>
            <a:r>
              <a:rPr lang="en-US" sz="2000" dirty="0" err="1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su</a:t>
            </a:r>
            <a:r>
              <a:rPr lang="en-US" sz="2000" dirty="0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congregación</a:t>
            </a:r>
            <a:r>
              <a:rPr lang="en-US" sz="2000" dirty="0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.</a:t>
            </a:r>
            <a:endParaRPr sz="2000" dirty="0">
              <a:latin typeface="Helvetica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Helvetica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3"/>
          <p:cNvSpPr txBox="1"/>
          <p:nvPr/>
        </p:nvSpPr>
        <p:spPr>
          <a:xfrm>
            <a:off x="609600" y="2590800"/>
            <a:ext cx="4394200" cy="319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Cuando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los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líderes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fe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hablan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sobre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la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necesidad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de que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todos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los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niños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tienen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las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primeras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experiencias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que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necesitan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para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prosperar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, la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gente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escucha</a:t>
            </a:r>
            <a:r>
              <a:rPr lang="en-US" sz="24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Helvetica" pitchFamily="2" charset="0"/>
            </a:endParaRPr>
          </a:p>
        </p:txBody>
      </p:sp>
      <p:sp>
        <p:nvSpPr>
          <p:cNvPr id="335" name="Google Shape;335;p43"/>
          <p:cNvSpPr txBox="1"/>
          <p:nvPr/>
        </p:nvSpPr>
        <p:spPr>
          <a:xfrm>
            <a:off x="609600" y="456638"/>
            <a:ext cx="504825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005596"/>
                </a:solidFill>
                <a:latin typeface="Helvetica" pitchFamily="2" charset="0"/>
                <a:ea typeface="Arial Black"/>
                <a:cs typeface="Arial Black"/>
                <a:sym typeface="Arial Black"/>
              </a:rPr>
              <a:t>La </a:t>
            </a:r>
            <a:r>
              <a:rPr lang="en-US" sz="5400" b="1" i="0" u="none" strike="noStrike" cap="none" dirty="0" err="1">
                <a:solidFill>
                  <a:srgbClr val="005596"/>
                </a:solidFill>
                <a:latin typeface="Helvetica" pitchFamily="2" charset="0"/>
                <a:ea typeface="Arial Black"/>
                <a:cs typeface="Arial Black"/>
                <a:sym typeface="Arial Black"/>
              </a:rPr>
              <a:t>Gente</a:t>
            </a:r>
            <a:r>
              <a:rPr lang="en-US" sz="5400" b="1" i="0" u="none" strike="noStrike" cap="none" dirty="0">
                <a:solidFill>
                  <a:srgbClr val="005596"/>
                </a:solidFill>
                <a:latin typeface="Helvetica" pitchFamily="2" charset="0"/>
                <a:ea typeface="Arial Black"/>
                <a:cs typeface="Arial Black"/>
                <a:sym typeface="Arial Black"/>
              </a:rPr>
              <a:t> </a:t>
            </a:r>
            <a:r>
              <a:rPr lang="en-US" sz="5400" b="1" i="0" u="none" strike="noStrike" cap="none" dirty="0" err="1">
                <a:solidFill>
                  <a:srgbClr val="005596"/>
                </a:solidFill>
                <a:latin typeface="Helvetica" pitchFamily="2" charset="0"/>
                <a:ea typeface="Arial Black"/>
                <a:cs typeface="Arial Black"/>
                <a:sym typeface="Arial Black"/>
              </a:rPr>
              <a:t>Escucha</a:t>
            </a:r>
            <a:endParaRPr b="1" dirty="0">
              <a:solidFill>
                <a:srgbClr val="005596"/>
              </a:solidFill>
              <a:latin typeface="Helvetica" pitchFamily="2" charset="0"/>
            </a:endParaRPr>
          </a:p>
        </p:txBody>
      </p:sp>
      <p:pic>
        <p:nvPicPr>
          <p:cNvPr id="336" name="Google Shape;336;p43" descr="https://media.licdn.com/media/p/2/000/20f/272/17070a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9479" y="781571"/>
            <a:ext cx="2135416" cy="2135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"/>
          <p:cNvSpPr/>
          <p:nvPr/>
        </p:nvSpPr>
        <p:spPr>
          <a:xfrm>
            <a:off x="5295900" y="-16152"/>
            <a:ext cx="3848100" cy="6858000"/>
          </a:xfrm>
          <a:prstGeom prst="rect">
            <a:avLst/>
          </a:prstGeom>
          <a:solidFill>
            <a:srgbClr val="005596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C9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44"/>
          <p:cNvSpPr txBox="1"/>
          <p:nvPr/>
        </p:nvSpPr>
        <p:spPr>
          <a:xfrm>
            <a:off x="2895600" y="444500"/>
            <a:ext cx="5384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4"/>
          <p:cNvSpPr txBox="1"/>
          <p:nvPr/>
        </p:nvSpPr>
        <p:spPr>
          <a:xfrm>
            <a:off x="362527" y="2840753"/>
            <a:ext cx="4361873" cy="40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Son Padres que </a:t>
            </a:r>
            <a:r>
              <a:rPr lang="en-US" sz="20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Apoyan</a:t>
            </a:r>
            <a:endParaRPr sz="2000" dirty="0">
              <a:latin typeface="Helvetica" pitchFamily="2" charset="0"/>
            </a:endParaRPr>
          </a:p>
          <a:p>
            <a:pPr marL="571500" marR="0" lvl="0" indent="-571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0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Promueven</a:t>
            </a:r>
            <a:r>
              <a:rPr lang="en-US" sz="20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Programas</a:t>
            </a:r>
            <a:r>
              <a:rPr lang="en-US" sz="20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de Primera </a:t>
            </a:r>
            <a:r>
              <a:rPr lang="en-US" sz="20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Infancia</a:t>
            </a:r>
            <a:r>
              <a:rPr lang="en-US" sz="20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de Alta Calidad </a:t>
            </a:r>
            <a:endParaRPr sz="2000" dirty="0">
              <a:latin typeface="Helvetica" pitchFamily="2" charset="0"/>
            </a:endParaRPr>
          </a:p>
          <a:p>
            <a:pPr marL="571500" marR="0" lvl="0" indent="-571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0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Promueven</a:t>
            </a:r>
            <a:r>
              <a:rPr lang="en-US" sz="20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la </a:t>
            </a:r>
            <a:r>
              <a:rPr lang="en-US" sz="20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alfabetización</a:t>
            </a:r>
            <a:endParaRPr sz="2000" dirty="0">
              <a:latin typeface="Helvetica" pitchFamily="2" charset="0"/>
            </a:endParaRPr>
          </a:p>
          <a:p>
            <a:pPr marL="571500" marR="0" lvl="0" indent="-571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0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Crean</a:t>
            </a:r>
            <a:r>
              <a:rPr lang="en-US" sz="20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impacto</a:t>
            </a:r>
            <a:r>
              <a:rPr lang="en-US" sz="20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Comunitario</a:t>
            </a:r>
            <a:endParaRPr sz="2000" dirty="0">
              <a:latin typeface="Helvetica" pitchFamily="2" charset="0"/>
            </a:endParaRPr>
          </a:p>
        </p:txBody>
      </p:sp>
      <p:pic>
        <p:nvPicPr>
          <p:cNvPr id="345" name="Google Shape;345;p44" descr="Brunswick CC childcare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8000" y="220524"/>
            <a:ext cx="3258049" cy="638464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6" name="Google Shape;346;p44"/>
          <p:cNvSpPr txBox="1"/>
          <p:nvPr/>
        </p:nvSpPr>
        <p:spPr>
          <a:xfrm>
            <a:off x="180686" y="430083"/>
            <a:ext cx="49403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5596"/>
                </a:solidFill>
                <a:latin typeface="Helvetica" pitchFamily="2" charset="0"/>
                <a:ea typeface="Arial Black"/>
                <a:cs typeface="Arial Black"/>
                <a:sym typeface="Arial Black"/>
              </a:rPr>
              <a:t>Los </a:t>
            </a:r>
            <a:r>
              <a:rPr lang="en-US" sz="4400" b="1" i="0" u="none" strike="noStrike" cap="none" dirty="0" err="1">
                <a:solidFill>
                  <a:srgbClr val="005596"/>
                </a:solidFill>
                <a:latin typeface="Helvetica" pitchFamily="2" charset="0"/>
                <a:ea typeface="Arial Black"/>
                <a:cs typeface="Arial Black"/>
                <a:sym typeface="Arial Black"/>
              </a:rPr>
              <a:t>Líderes</a:t>
            </a:r>
            <a:r>
              <a:rPr lang="en-US" sz="4400" b="1" i="0" u="none" strike="noStrike" cap="none" dirty="0">
                <a:solidFill>
                  <a:srgbClr val="005596"/>
                </a:solidFill>
                <a:latin typeface="Helvetica" pitchFamily="2" charset="0"/>
                <a:ea typeface="Arial Black"/>
                <a:cs typeface="Arial Black"/>
                <a:sym typeface="Arial Black"/>
              </a:rPr>
              <a:t> de Fe de Carolina del Norte:</a:t>
            </a:r>
            <a:endParaRPr sz="4400" b="1" dirty="0">
              <a:solidFill>
                <a:srgbClr val="005596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00559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55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45"/>
          <p:cNvSpPr txBox="1"/>
          <p:nvPr/>
        </p:nvSpPr>
        <p:spPr>
          <a:xfrm>
            <a:off x="682126" y="811157"/>
            <a:ext cx="7668022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495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cerebros se construyen, no nacen hechos.</a:t>
            </a:r>
            <a:endParaRPr/>
          </a:p>
          <a:p>
            <a:pPr marL="234950" marR="0" lvl="1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3495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Desde el nacimiento hasta la edad de 8 años es un período </a:t>
            </a: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crítico</a:t>
            </a:r>
            <a:r>
              <a:rPr lang="en-US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del desarrollo. </a:t>
            </a:r>
            <a:endParaRPr/>
          </a:p>
          <a:p>
            <a:pPr marL="234950" marR="0" lvl="1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3495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experiencias más tempranas de los niños forman y estimulan sus cerebros, están conectados, creando una base fuerte o débil, para todos el aprendizaje en su futuro.</a:t>
            </a:r>
            <a:endParaRPr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3495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resultados al final del tercer grado predicen el éxito académico y profesional.</a:t>
            </a:r>
            <a:endParaRPr/>
          </a:p>
          <a:p>
            <a:pPr marL="234950" marR="0" lvl="1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34950" marR="0" lvl="1" indent="-234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Sabemos lo que funciona.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6"/>
          <p:cNvSpPr txBox="1"/>
          <p:nvPr/>
        </p:nvSpPr>
        <p:spPr>
          <a:xfrm>
            <a:off x="150381" y="719520"/>
            <a:ext cx="89936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¡Actúe ahora!  ¡Es Fácil!</a:t>
            </a:r>
            <a:endParaRPr/>
          </a:p>
        </p:txBody>
      </p:sp>
      <p:sp>
        <p:nvSpPr>
          <p:cNvPr id="358" name="Google Shape;358;p46"/>
          <p:cNvSpPr txBox="1"/>
          <p:nvPr/>
        </p:nvSpPr>
        <p:spPr>
          <a:xfrm>
            <a:off x="676027" y="1964353"/>
            <a:ext cx="7814831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Hable con una persona esta semana acerca de la importancia de los primeros años de los niños y nuestro estado.</a:t>
            </a:r>
            <a:endParaRPr/>
          </a:p>
          <a:p>
            <a:pPr marL="4572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Firma el compromiso a los niños en www.first2000days.org y ¡alentar a otros a hacer lo mismo!</a:t>
            </a:r>
            <a:endParaRPr/>
          </a:p>
          <a:p>
            <a:pPr marL="4572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Tenga una presentación para su congregación.</a:t>
            </a:r>
            <a:endParaRPr/>
          </a:p>
          <a:p>
            <a:pPr marL="4572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Preste atención a los temas de hoy sobre cuestiones que afectan a los niños mediante la firma para recibir alertas en www.first2000days.org.</a:t>
            </a:r>
            <a:endParaRPr/>
          </a:p>
          <a:p>
            <a:pPr marL="284163" marR="0" lvl="1" indent="-1317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7" descr="ncecf-logo-web-small-300x14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061" y="4968800"/>
            <a:ext cx="3341850" cy="155953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7"/>
          <p:cNvSpPr txBox="1"/>
          <p:nvPr/>
        </p:nvSpPr>
        <p:spPr>
          <a:xfrm>
            <a:off x="329249" y="411538"/>
            <a:ext cx="756096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más información sobre los Primeros 2000 Días </a:t>
            </a:r>
            <a:endParaRPr/>
          </a:p>
        </p:txBody>
      </p:sp>
      <p:sp>
        <p:nvSpPr>
          <p:cNvPr id="365" name="Google Shape;365;p47"/>
          <p:cNvSpPr txBox="1"/>
          <p:nvPr/>
        </p:nvSpPr>
        <p:spPr>
          <a:xfrm>
            <a:off x="397596" y="1996395"/>
            <a:ext cx="7689499" cy="1477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Lisa Finaldi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lfinaldi@buildthefoundation.org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www.buildthefoundation.org/initiatve/first-2000-days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6" name="Google Shape;366;p47"/>
          <p:cNvSpPr txBox="1"/>
          <p:nvPr/>
        </p:nvSpPr>
        <p:spPr>
          <a:xfrm>
            <a:off x="397597" y="3177091"/>
            <a:ext cx="6422554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NC Early Childhood Foundation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www.buildthefoundation.org</a:t>
            </a: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</p:txBody>
      </p:sp>
      <p:pic>
        <p:nvPicPr>
          <p:cNvPr id="367" name="Google Shape;367;p47" descr="2000-Days-Logo-Clear-Web-400x25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5798" y="4735389"/>
            <a:ext cx="2868706" cy="1792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596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302" y="1318518"/>
            <a:ext cx="2110482" cy="211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7575" y="1318518"/>
            <a:ext cx="2110482" cy="211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4552" y="1318518"/>
            <a:ext cx="1829084" cy="211048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246462" y="3884661"/>
            <a:ext cx="881278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tiene que tomar mi palabra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80856" y="4688482"/>
            <a:ext cx="914400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Militares, líderes empresariales y funcionarios encargados de hacer cumplir la ley, bajo la organización Council for a Strong America (Consejo para un Estados Unidos Fuerte), </a:t>
            </a:r>
            <a:r>
              <a:rPr lang="en-US" sz="2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están pidiendo una mayor inversión </a:t>
            </a:r>
            <a:r>
              <a:rPr lang="en-US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garantizar nuestra seguridad nacional, reducir el crimen y para mantenernos competitivos a nivel mundial.</a:t>
            </a:r>
            <a:endParaRPr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/>
        </p:nvSpPr>
        <p:spPr>
          <a:xfrm>
            <a:off x="491952" y="1876678"/>
            <a:ext cx="69602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Seguridad Nacional</a:t>
            </a:r>
            <a:endParaRPr/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063" y="488773"/>
            <a:ext cx="1285854" cy="1285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descr="mission-readiness-white-814edefde95af0d7077223079b88076084eedd0da4f25dd2dc94f3d10c6b9b00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841" y="5709774"/>
            <a:ext cx="2654808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491952" y="3276600"/>
            <a:ext cx="856349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almirantes y generales jubilados dicen que nuestra seguridad nacional depende de inversiones de la primera infancia.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0" y="3611952"/>
            <a:ext cx="9144000" cy="3246048"/>
          </a:xfrm>
          <a:prstGeom prst="rect">
            <a:avLst/>
          </a:prstGeom>
          <a:solidFill>
            <a:srgbClr val="005596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467145" y="2157810"/>
            <a:ext cx="8109966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70% de los </a:t>
            </a: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estadounidenses</a:t>
            </a:r>
            <a:r>
              <a:rPr lang="en-US" sz="2600" b="1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entre 17 a 24 </a:t>
            </a: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años</a:t>
            </a:r>
            <a:r>
              <a:rPr lang="en-US" sz="2600" b="1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 </a:t>
            </a: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pueden</a:t>
            </a:r>
            <a:r>
              <a:rPr lang="en-US" sz="2600" b="1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satisfacer</a:t>
            </a:r>
            <a:r>
              <a:rPr lang="en-US" sz="2600" b="1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los </a:t>
            </a: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requisitos</a:t>
            </a:r>
            <a:r>
              <a:rPr lang="en-US" sz="2600" b="1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elegibilidad</a:t>
            </a:r>
            <a:r>
              <a:rPr lang="en-US" sz="2600" b="1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militar</a:t>
            </a:r>
            <a:r>
              <a:rPr lang="en-US" sz="2600" b="1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En Carolina del Norte, </a:t>
            </a:r>
            <a:r>
              <a:rPr lang="en-US" sz="2600" b="1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</a:t>
            </a:r>
            <a:r>
              <a:rPr lang="en-US" sz="2600" b="1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72%.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rgbClr val="0055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403755" y="536250"/>
            <a:ext cx="853045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23% de los </a:t>
            </a:r>
            <a:r>
              <a:rPr lang="en-US" sz="2600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bachilleres</a:t>
            </a:r>
            <a:r>
              <a:rPr lang="en-US" sz="2600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</a:t>
            </a:r>
            <a:r>
              <a:rPr lang="en-US" sz="2600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 </a:t>
            </a:r>
            <a:r>
              <a:rPr lang="en-US" sz="2600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gradúan</a:t>
            </a:r>
            <a:r>
              <a:rPr lang="en-US" sz="2600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Carolina del Norte y </a:t>
            </a:r>
            <a:r>
              <a:rPr lang="en-US" sz="2600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toman</a:t>
            </a:r>
            <a:r>
              <a:rPr lang="en-US" sz="2600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</a:t>
            </a:r>
            <a:r>
              <a:rPr lang="en-US" sz="2600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pruebas</a:t>
            </a:r>
            <a:r>
              <a:rPr lang="en-US" sz="2600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</a:t>
            </a:r>
            <a:r>
              <a:rPr lang="en-US" sz="2600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</a:t>
            </a:r>
            <a:r>
              <a:rPr lang="en-US" sz="2600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fuerzas</a:t>
            </a:r>
            <a:r>
              <a:rPr lang="en-US" sz="2600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armadas </a:t>
            </a:r>
            <a:r>
              <a:rPr lang="en-US" sz="2600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reciben</a:t>
            </a:r>
            <a:r>
              <a:rPr lang="en-US" sz="2600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una</a:t>
            </a:r>
            <a:r>
              <a:rPr lang="en-US" sz="2600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puntuación</a:t>
            </a:r>
            <a:r>
              <a:rPr lang="en-US" sz="2600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muy</a:t>
            </a:r>
            <a:r>
              <a:rPr lang="en-US" sz="2600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baja</a:t>
            </a:r>
            <a:r>
              <a:rPr lang="en-US" sz="2600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</a:t>
            </a:r>
            <a:r>
              <a:rPr lang="en-US" sz="2600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poder</a:t>
            </a:r>
            <a:r>
              <a:rPr lang="en-US" sz="2600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unirse</a:t>
            </a:r>
            <a:r>
              <a:rPr lang="en-US" sz="2600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 </a:t>
            </a:r>
            <a:r>
              <a:rPr lang="en-US" sz="2600" dirty="0" err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ejército</a:t>
            </a:r>
            <a:r>
              <a:rPr lang="en-US" sz="2600" dirty="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dirty="0"/>
          </a:p>
        </p:txBody>
      </p:sp>
      <p:sp>
        <p:nvSpPr>
          <p:cNvPr id="136" name="Google Shape;136;p18"/>
          <p:cNvSpPr txBox="1"/>
          <p:nvPr/>
        </p:nvSpPr>
        <p:spPr>
          <a:xfrm>
            <a:off x="768471" y="4279187"/>
            <a:ext cx="786424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Más de 700,000 </a:t>
            </a:r>
            <a:r>
              <a:rPr lang="en-US" sz="38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jóvenes</a:t>
            </a:r>
            <a:r>
              <a:rPr lang="en-US" sz="38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Carolina del Norte no </a:t>
            </a:r>
            <a:r>
              <a:rPr lang="en-US" sz="38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pueden</a:t>
            </a:r>
            <a:r>
              <a:rPr lang="en-US" sz="38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8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ingresar</a:t>
            </a:r>
            <a:r>
              <a:rPr lang="en-US" sz="38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 las </a:t>
            </a:r>
            <a:r>
              <a:rPr lang="en-US" sz="38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militares</a:t>
            </a:r>
            <a:r>
              <a:rPr lang="en-US" sz="38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80" y="1288554"/>
            <a:ext cx="1378224" cy="137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553779" y="2666778"/>
            <a:ext cx="781783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Prevención del Crimen</a:t>
            </a:r>
            <a:endParaRPr sz="5400" b="1">
              <a:solidFill>
                <a:srgbClr val="0055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553779" y="3810000"/>
            <a:ext cx="7817839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Más de 5,000 líderes de la aplicación de la ley, a través de la nación, dicen que la educación de la infancia temprana de alta calidad es una estrategia clave para reducir el crimen.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/>
          <p:nvPr/>
        </p:nvSpPr>
        <p:spPr>
          <a:xfrm>
            <a:off x="0" y="-1"/>
            <a:ext cx="9144000" cy="4261699"/>
          </a:xfrm>
          <a:prstGeom prst="rect">
            <a:avLst/>
          </a:prstGeom>
          <a:solidFill>
            <a:srgbClr val="005596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1544843" y="4717266"/>
            <a:ext cx="6248278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jóvenes en riesgo que no recibieron una educación de calidad alta durante la primera infancia fueron </a:t>
            </a:r>
            <a:r>
              <a:rPr lang="en-US" sz="2200" b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70%  más probable ser arrestado para un crimen violenta  a los 18 años </a:t>
            </a:r>
            <a:endParaRPr sz="2200"/>
          </a:p>
        </p:txBody>
      </p:sp>
      <p:sp>
        <p:nvSpPr>
          <p:cNvPr id="150" name="Google Shape;150;p20"/>
          <p:cNvSpPr txBox="1"/>
          <p:nvPr/>
        </p:nvSpPr>
        <p:spPr>
          <a:xfrm>
            <a:off x="768471" y="749299"/>
            <a:ext cx="786424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lang="en-US" sz="30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</a:t>
            </a:r>
            <a:r>
              <a:rPr lang="en-US" sz="30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año</a:t>
            </a:r>
            <a:r>
              <a:rPr lang="en-US" sz="30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2022</a:t>
            </a:r>
            <a:r>
              <a:rPr lang="en-US" sz="30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la </a:t>
            </a:r>
            <a:r>
              <a:rPr lang="en-US" sz="300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Asamblea</a:t>
            </a:r>
            <a:r>
              <a:rPr lang="en-US" sz="30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General de Carolina del Norte </a:t>
            </a:r>
            <a:r>
              <a:rPr lang="en-US" sz="300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consignó</a:t>
            </a:r>
            <a:endParaRPr sz="3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$3.3 mil </a:t>
            </a:r>
            <a:r>
              <a:rPr lang="en-US" sz="30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millones</a:t>
            </a:r>
            <a:r>
              <a:rPr lang="en-US" sz="3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 </a:t>
            </a:r>
            <a:r>
              <a:rPr lang="en-US" sz="300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fondo</a:t>
            </a:r>
            <a:r>
              <a:rPr lang="en-US" sz="30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general a la División de </a:t>
            </a:r>
            <a:r>
              <a:rPr lang="en-US" sz="300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Correcciones</a:t>
            </a:r>
            <a:r>
              <a:rPr lang="en-US" sz="30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 </a:t>
            </a:r>
            <a:r>
              <a:rPr lang="en-US" sz="3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$230 </a:t>
            </a:r>
            <a:r>
              <a:rPr lang="en-US" sz="3000" b="1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millones</a:t>
            </a:r>
            <a:r>
              <a:rPr lang="en-US" sz="3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la División del Desarrollo del Niño y </a:t>
            </a:r>
            <a:r>
              <a:rPr lang="en-US" sz="300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Educación</a:t>
            </a:r>
            <a:r>
              <a:rPr lang="en-US" sz="30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300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Temprana</a:t>
            </a:r>
            <a:r>
              <a:rPr lang="en-US" sz="30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Edad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190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/>
        </p:nvSpPr>
        <p:spPr>
          <a:xfrm>
            <a:off x="553780" y="2666778"/>
            <a:ext cx="6960262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55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 esencial a la salud económica 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553781" y="4463186"/>
            <a:ext cx="639975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Cámara de comercio de Los Estados Unidos dice que  nuestro futuro económico depende en las inversiones de primera infancia.</a:t>
            </a:r>
            <a:endParaRPr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E61450-AB29-DF49-B1DA-C51523A73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49" y="888042"/>
            <a:ext cx="1429646" cy="16495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1465</Words>
  <Application>Microsoft Office PowerPoint</Application>
  <PresentationFormat>On-screen Show (4:3)</PresentationFormat>
  <Paragraphs>150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Noto Sans Symbols</vt:lpstr>
      <vt:lpstr>Helvetica Neue</vt:lpstr>
      <vt:lpstr>Arial</vt:lpstr>
      <vt:lpstr>Helvetica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 Early Childhood Foundation</dc:creator>
  <cp:lastModifiedBy>NC Early Childhood Foundation</cp:lastModifiedBy>
  <cp:revision>10</cp:revision>
  <dcterms:modified xsi:type="dcterms:W3CDTF">2023-02-23T22:35:13Z</dcterms:modified>
</cp:coreProperties>
</file>